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sldIdLst>
    <p:sldId id="269" r:id="rId2"/>
    <p:sldId id="258" r:id="rId3"/>
    <p:sldId id="261" r:id="rId4"/>
    <p:sldId id="260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405"/>
  </p:normalViewPr>
  <p:slideViewPr>
    <p:cSldViewPr snapToGrid="0" snapToObjects="1">
      <p:cViewPr varScale="1">
        <p:scale>
          <a:sx n="131" d="100"/>
          <a:sy n="131" d="100"/>
        </p:scale>
        <p:origin x="3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2T09:06:27.14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1 249 24575,'19'3'0,"14"6"0,13 4 0,4 3 0,-7-1 0,-12-3 0,-9-3 0,-8-2 0,-6-3 0,-5-2 0,1-1 0,-2-1 0,4 4 0,6 3 0,4 1 0,-2 1 0,-4-3 0,-5-3 0,-1 0 0,0-1 0,2 1 0,-2-1 0,1 0 0,-3-2 0,7 4 0,6 3 0,7 3 0,5 1 0,-3-2 0,-4-2 0,-6-3 0,-7-2 0,-2-1 0,-2 0 0,4 1 0,8 4 0,8 3 0,4 3 0,-1-1 0,-5-3 0,-6-2 0,-3-1 0,2 1 0,1 1 0,0-1 0,0 0 0,-1-1 0,-2-1 0,-2-1 0,-3-1 0,-3-1 0,-2-1 0,0 1 0,2 0 0,0 1 0,0-4 0,-2-7 0,-4-6 0,-1-3 0,0 3-6784,-1 4 6784,2 5 0,0 0 0,0 0 0,1 1 0,1 0 0,0 3 0,-1-1 6784,0-1-6784,-1-2 0,-1 0 0,-1-2 0,1 1 0,1 1 0,1 2 0,1 1 0,0 1 0,-1 1 0,1 0 0,-2 0 0,1 0 0,0 0 0,-1-1 0,1 0 0,-3 0 0,0-3 0,-2 0 0,0-2 0,-1 1 0,1 0 0,0 0 0,2 0 0,1 2 0,0 0 0,1 2 0,-1-1 0,-1 0 0,0-2 0,-2 0 0,0 0 0,2 1 0,0 1 0,1 0 0,-1-1 0,-1-1 0,-2-1 0,-1-1 0,-1 0 0,1-1 0,-1 0 0,2 1 0,0 1 0,1 0 0,0-1 0,0 1 0,0 0 0,-1 0 0,0 0 0,1 0 0,0 1 0,1 1 0,-1-1 0,-1 0 0,0 0 0,-1-1 0,1 1 0,1 0 0,1 0 0,-1 0 0,2 1 0,0 0 0,3 3 0,-1-1 0,-1-1 0,-1-2 0,-1 0 0,-1-2 0,1 1 0,1-2 0,2 5 0,0-1 0,1 3 0,-2-1 0,-1-4 0,1 1 0,-2-4 0,2 3 0,0-2 0,1 1 0,0 1 0,0-1 0,1 2 0,0 1 0,1 0 0,-1 2 0,0 0 0,0 0 0,1-1 0,-1 0 0,-1-2 0,0-1 0,1 0 0,-3 3 0,-1 3 0,-4 5 0,-5 3 0,-2 3 0,-1 2 0,2-1 0,3-2 0,3-2 0,4-3 0,2-3 0,2-1 0,-1 0 0,0 2 0,-3 4 0,-3 3 0,-3 4 0,-1 2 0,-3 2 0,0 0 0,-1 1 0,1-2 0,2-2 0,3-3 0,3-4 0,2-1 0,2-3 0,0 1 0,1-1 0,1-1 0,0 0 0,1-2 0,-1 0 0,1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2T09:06:32.8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739 1 24575,'-10'17'0,"-4"4"0,-3 3 0,-1-2 0,5-8 0,1-2 0,-1-1 0,-2 3 0,-2 2 0,-3 3 0,-1 4 0,-3 2 0,-4 4 0,-3 5 0,-3 2 0,1 1 0,4-5 0,4-4 0,5-6 0,4-4 0,1-4 0,2-2 0,-1 0 0,-1 2 0,-2-1 0,-1 2 0,-1-1 0,2-1 0,-2 3 0,-1 1 0,0 2 0,-3 1 0,3-1 0,1-1 0,1-1 0,2-1 0,2-4 0,3-3 0,4-3 0,3-2 0,2-1 0,0-2 0,1 2 0,-1-1 0,0 1 0,12-6 0,4-2 0,18-7 0,4-2 0,7-2 0,1-1 0,-3 1 0,-5 3 0,-6 3 0,-4 1 0,-2 1 0,1-1 0,3 0 0,1-1 0,4 0 0,5-1 0,2 1 0,2-1 0,0 0 0,-1 1 0,1-2 0,-1 0 0,3-2 0,1-2 0,-2 2 0,-5 2 0,-7 3 0,-5 2 0,-5 3 0,-3 0 0,-3 1 0,1 0 0,4-1 0,4-1 0,3 0 0,-2 0 0,-3 0 0,-7 1 0,-6 3 0,-5 0 0,-8-6 0,-6-5 0,-4-5 0,-2-2 0,1 3 0,2 1 0,2 2 0,1 2 0,1 2 0,1 2 0,-1 0 0,0-1 0,-2 0 0,0-1 0,0 1 0,-2-1 0,-1-1 0,-2-1 0,-1 1 0,-1-1 0,-1 0 0,1 0 0,-1 0 0,1 1 0,0 1 0,2 2 0,6 1 0,2 3 0,6 1 0,0 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2T09:06:43.6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24575,'0'8'0,"0"3"0,0 5 0,0 1 0,0 3 0,0-1 0,0-1 0,0-2 0,0-4 0,0-1 0,0 0 0,0 2 0,0 3 0,0 4 0,1 5 0,-1 1 0,1-1 0,1-1 0,-1-4 0,0-4 0,-1-3 0,1-5 0,0-3 0,-1-2 0,1-1 0,-1 0 0,0 1 0,0 2 0,0 2 0,0 1 0,0 1 0,0 3 0,0 3 0,0 2 0,0 3 0,0 3 0,-1 0 0,0 3 0,0-2 0,1 0 0,0-4 0,0-4 0,0-1 0,0-2 0,0-1 0,0-5 0,0-2 0,0-2 0,0 3 0,0 7 0,0 8 0,1 9 0,0 7 0,2 1 0,-1-5 0,-1-12 0,1-10 0,13-15 0,9-6 0,3-1 0,-1-1 0,-11 6 0,-4 1 0,0 0 0,-1-1 0,-1 1 0,1 0 0,3 0 0,5-2 0,6 1 0,3-1 0,-1 2 0,-6 0 0,-1-1 0,-7 3 0,3-2 0,-6 2 0,2 0 0,0 1 0,0-1 0,1 0 0,2-1 0,-2 1 0,-1 0 0,-2 1 0,-3 0 0,-2 1 0,-1 0 0,-2 0 0,0 0 0,-1-3 0,1-4 0,-1-4 0,-1-2 0,0-1 0,0 1 0,-1 2 0,0 3 0,1 2 0,0 3 0,0 0 0,1-2 0,-1 2 0,-1-4 0,1 0 0,-1-1 0,0-1 0,1 2 0,-1 1 0,0 0 0,0 2 0,0 0 0,-1-1 0,1 0 0,0-1 0,0 0 0,-1 0 0,1 1 0,-1 0 0,2 2 0,-1-2 0,1 4 0,0-2 0,0 1 0,0-2 0,-2-1 0,0-2 0,-1 0 0,0 0 0,0 0 0,0 1 0,2 2 0,0 1 0,0 0 0,1 1 0,-1-1 0,0 0 0,-1-1 0,0 0 0,-1-1 0,1 0 0,0 0 0,-1 1 0,1-1 0,-1 0 0,1 0 0,0 1 0,1 0 0,0 1 0,0-1 0,-2 0 0,0-1 0,0-2 0,0 2 0,0 0 0,2 2 0,1 1 0,0 1 0,-1-2 0,-1 0 0,0 0 0,0-1 0,0 0 0,-1 1 0,1-1 0,0 0 0,-1 0 0,1-1 0,0 1 0,-1 0 0,0 0 0,1-1 0,-2 0 0,-1-1 0,0-2 0,-1-1 0,-1 0 0,0-1 0,-1-2 0,3 5 0,0 0 0,4 6 0,-2-2 0,0-1 0,-2-1 0,0-1 0,0 0 0,1 1 0,0 1 0,-1-1 0,0 0 0,0 1 0,1 0 0,1 0 0,1 3 0,0-2 0,1 2 0,-1 0 0,1 0 0,1 0 0,0 1 0,-1 0 0,0 0 0,-2-1 0,0-1 0,0 0 0,1 1 0,0 1 0,2 2 0,3 4 0,3 1 0,4 6 0,1 3 0,1 2 0,1 3 0,1-1 0,-1-3 0,-1-2 0,-1-1 0,0-2 0,-2-1 0,-2-2 0,-2-2 0,-2-3 0,0 1 0,2 1 0,2 2 0,1 2 0,2 0 0,-1 1 0,0-1 0,-1 0 0,0-2 0,-1 2 0,2 1 0,2 4 0,2 2 0,2 1 0,0 2 0,1-1 0,1 2 0,-2-2 0,-1-2 0,-2-3 0,-3-2 0,-1-2 0,0-1 0,-1-1 0,1 1 0,1 0 0,-1 0 0,3 2 0,1 4 0,5 4 0,2 3 0,0 2 0,-2-2 0,-3-2 0,-4-6 0,-2-3 0,-3-2 0,-1-3 0,-1 1 0,0-1 0,1 1 0,1 0 0,1 3 0,2 3 0,2 3 0,-1 2 0,0-1 0,-2-5 0,-2-3 0,-3-5 0,-7 0 0,-21-3 0,-26-3 0,-30-2 0,-12-4 0,12 1 0,24 2 0,29 3 0,14 2 0,2 1 0,-3-1 0,-5 1 0,-2-2 0,1 1 0,5 0 0,7 1 0,5 1 0,2 1 0,-3 0 0,0-1 0,1 1 0,-1 0 0,5 0 0,-2 5 0,4 2 0,0 3 0,0 1 0,0-3 0,0-3 0,0-3 0,0-1 0,0 0 0,-1 2 0,0 1 0,0 1 0,1-2 0,0 0 0,-1-2 0,0-1 0,1-1 0,0 1 0,-2 0 0,5-20 0,-2-8 0,4-25 0,-2-3 0,-1 2 0,-1 2 0,-2 5 0,0 4 0,0 7 0,0 7 0,0 5 0,1 3 0,-1 1 0,1 0 0,0-2 0,0-2 0,0-1 0,0 0 0,0 2 0,1 2 0,0 0 0,0 2 0,-1 2 0,0 4 0,0 2 0,0 1 0,0 0 0,1-1 0,0-1 0,-1 1 0,1 1 0,-1 3 0,0 1 0,0 1 0,0-1 0,0-1 0,0-2 0,1 1 0,0-1 0,-1 0 0,1 0 0,0 0 0,0 2 0,-1 2 0,0 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FCEC51-0EF5-224E-9E21-33AED764CAFA}" type="datetimeFigureOut">
              <a:rPr lang="fr-FR" smtClean="0"/>
              <a:t>23/02/2022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332FD-256A-EE46-ACE9-509EFEDD46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6226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C00A0-06B8-9544-8C28-49202C65EFF0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8120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Selon </a:t>
            </a:r>
            <a:r>
              <a:rPr lang="fr-FR" dirty="0" err="1"/>
              <a:t>Kolb</a:t>
            </a:r>
            <a:r>
              <a:rPr lang="fr-FR" dirty="0"/>
              <a:t> (1984) l’apprentissage se déroule selon 4 stades : pratiquer, analyser, généraliser, transférer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Kolb, D.A. (1984).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Experiential learning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Englewood Cliffs, New Jersey: Prentice-Hall.</a:t>
            </a: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Gagné et Briggs (1974)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Principles of instructional design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New York : Holt, Rinehart &amp; Winston. </a:t>
            </a: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C00A0-06B8-9544-8C28-49202C65EFF0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088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C00A0-06B8-9544-8C28-49202C65EFF0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983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9D573-5DEB-9E48-B317-8363C49BFB1D}" type="datetimeFigureOut">
              <a:rPr lang="fr-FR" smtClean="0"/>
              <a:t>23/02/2022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8DBAE-A8C6-AE45-9DD3-86B1819907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4770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9D573-5DEB-9E48-B317-8363C49BFB1D}" type="datetimeFigureOut">
              <a:rPr lang="fr-FR" smtClean="0"/>
              <a:t>23/02/2022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8DBAE-A8C6-AE45-9DD3-86B1819907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5883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9D573-5DEB-9E48-B317-8363C49BFB1D}" type="datetimeFigureOut">
              <a:rPr lang="fr-FR" smtClean="0"/>
              <a:t>23/02/2022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8DBAE-A8C6-AE45-9DD3-86B18199071C}" type="slidenum">
              <a:rPr lang="fr-FR" smtClean="0"/>
              <a:t>‹N°›</a:t>
            </a:fld>
            <a:endParaRPr lang="fr-F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5985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9D573-5DEB-9E48-B317-8363C49BFB1D}" type="datetimeFigureOut">
              <a:rPr lang="fr-FR" smtClean="0"/>
              <a:t>23/02/2022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8DBAE-A8C6-AE45-9DD3-86B1819907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93790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9D573-5DEB-9E48-B317-8363C49BFB1D}" type="datetimeFigureOut">
              <a:rPr lang="fr-FR" smtClean="0"/>
              <a:t>23/02/2022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8DBAE-A8C6-AE45-9DD3-86B18199071C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638190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9D573-5DEB-9E48-B317-8363C49BFB1D}" type="datetimeFigureOut">
              <a:rPr lang="fr-FR" smtClean="0"/>
              <a:t>23/02/2022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8DBAE-A8C6-AE45-9DD3-86B1819907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21485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9D573-5DEB-9E48-B317-8363C49BFB1D}" type="datetimeFigureOut">
              <a:rPr lang="fr-FR" smtClean="0"/>
              <a:t>23/02/2022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8DBAE-A8C6-AE45-9DD3-86B1819907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61561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9D573-5DEB-9E48-B317-8363C49BFB1D}" type="datetimeFigureOut">
              <a:rPr lang="fr-FR" smtClean="0"/>
              <a:t>23/02/2022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8DBAE-A8C6-AE45-9DD3-86B1819907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840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9D573-5DEB-9E48-B317-8363C49BFB1D}" type="datetimeFigureOut">
              <a:rPr lang="fr-FR" smtClean="0"/>
              <a:t>23/02/2022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8DBAE-A8C6-AE45-9DD3-86B1819907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9839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9D573-5DEB-9E48-B317-8363C49BFB1D}" type="datetimeFigureOut">
              <a:rPr lang="fr-FR" smtClean="0"/>
              <a:t>23/02/2022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8DBAE-A8C6-AE45-9DD3-86B1819907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4608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9D573-5DEB-9E48-B317-8363C49BFB1D}" type="datetimeFigureOut">
              <a:rPr lang="fr-FR" smtClean="0"/>
              <a:t>23/02/2022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8DBAE-A8C6-AE45-9DD3-86B1819907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9D573-5DEB-9E48-B317-8363C49BFB1D}" type="datetimeFigureOut">
              <a:rPr lang="fr-FR" smtClean="0"/>
              <a:t>23/02/2022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8DBAE-A8C6-AE45-9DD3-86B1819907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6844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9D573-5DEB-9E48-B317-8363C49BFB1D}" type="datetimeFigureOut">
              <a:rPr lang="fr-FR" smtClean="0"/>
              <a:t>23/02/2022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8DBAE-A8C6-AE45-9DD3-86B1819907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5806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9D573-5DEB-9E48-B317-8363C49BFB1D}" type="datetimeFigureOut">
              <a:rPr lang="fr-FR" smtClean="0"/>
              <a:t>23/02/2022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8DBAE-A8C6-AE45-9DD3-86B1819907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0631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9D573-5DEB-9E48-B317-8363C49BFB1D}" type="datetimeFigureOut">
              <a:rPr lang="fr-FR" smtClean="0"/>
              <a:t>23/02/2022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8DBAE-A8C6-AE45-9DD3-86B1819907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5693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9D573-5DEB-9E48-B317-8363C49BFB1D}" type="datetimeFigureOut">
              <a:rPr lang="fr-FR" smtClean="0"/>
              <a:t>23/02/2022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8DBAE-A8C6-AE45-9DD3-86B1819907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6967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9D573-5DEB-9E48-B317-8363C49BFB1D}" type="datetimeFigureOut">
              <a:rPr lang="fr-FR" smtClean="0"/>
              <a:t>23/02/2022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A18DBAE-A8C6-AE45-9DD3-86B1819907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7042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13" Type="http://schemas.openxmlformats.org/officeDocument/2006/relationships/customXml" Target="../ink/ink3.xml"/><Relationship Id="rId3" Type="http://schemas.microsoft.com/office/2007/relationships/media" Target="../media/media3.m4a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3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audio" Target="../media/media4.m4a"/><Relationship Id="rId11" Type="http://schemas.openxmlformats.org/officeDocument/2006/relationships/customXml" Target="../ink/ink2.xml"/><Relationship Id="rId5" Type="http://schemas.microsoft.com/office/2007/relationships/media" Target="../media/media4.m4a"/><Relationship Id="rId15" Type="http://schemas.openxmlformats.org/officeDocument/2006/relationships/image" Target="../media/image1.png"/><Relationship Id="rId10" Type="http://schemas.openxmlformats.org/officeDocument/2006/relationships/image" Target="../media/image2.png"/><Relationship Id="rId4" Type="http://schemas.openxmlformats.org/officeDocument/2006/relationships/audio" Target="../media/media3.m4a"/><Relationship Id="rId9" Type="http://schemas.openxmlformats.org/officeDocument/2006/relationships/customXml" Target="../ink/ink1.xml"/><Relationship Id="rId1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6.m4a"/><Relationship Id="rId7" Type="http://schemas.openxmlformats.org/officeDocument/2006/relationships/image" Target="../media/image1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6.m4a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82E63E-2D2B-CE49-BC35-DBBFA3DE95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sz="4400" b="1" dirty="0"/>
              <a:t>Favoriser les apprentissages </a:t>
            </a:r>
            <a:br>
              <a:rPr lang="fr-FR" sz="4400" b="1" dirty="0"/>
            </a:br>
            <a:r>
              <a:rPr lang="fr-FR" sz="4400" b="1" dirty="0"/>
              <a:t>en Histoire-Géographie : </a:t>
            </a:r>
            <a:br>
              <a:rPr lang="fr-FR" sz="4400" b="1" dirty="0"/>
            </a:br>
            <a:r>
              <a:rPr lang="fr-FR" sz="4400" dirty="0"/>
              <a:t>1- apprentissage par problème et par projet</a:t>
            </a:r>
            <a:br>
              <a:rPr lang="fr-FR" sz="4400" dirty="0"/>
            </a:br>
            <a:endParaRPr lang="fr-FR" sz="44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00EB9A9-0699-8442-BBBF-F8C0039D0E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A Terrieux- </a:t>
            </a:r>
            <a:r>
              <a:rPr lang="fr-FR" dirty="0" err="1"/>
              <a:t>Ensfea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2356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42C90E-6DB5-4F40-9569-3A5CCF7EB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83928"/>
            <a:ext cx="8596668" cy="1320800"/>
          </a:xfrm>
        </p:spPr>
        <p:txBody>
          <a:bodyPr>
            <a:normAutofit/>
          </a:bodyPr>
          <a:lstStyle/>
          <a:p>
            <a:r>
              <a:rPr lang="fr-FR" sz="3600" b="1" dirty="0"/>
              <a:t>Apprentissage par problème et par projet (APP)</a:t>
            </a:r>
            <a:r>
              <a:rPr lang="fr-FR" sz="3600" dirty="0"/>
              <a:t> 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6EDEB37-337F-DE4C-A188-9867384B1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14199"/>
            <a:ext cx="8596668" cy="3880773"/>
          </a:xfrm>
        </p:spPr>
        <p:txBody>
          <a:bodyPr>
            <a:normAutofit/>
          </a:bodyPr>
          <a:lstStyle/>
          <a:p>
            <a:r>
              <a:rPr lang="fr-FR" dirty="0"/>
              <a:t>cette méthode suppose de rapprocher l’enseignement de la vie réelle où nous sommes confrontés à des enjeux qui se présentent sous la forme de problèmes à résoudre ou de projets à accomplir. On peut utiliser cette méthode à deux niveaux : pour traiter une question (= l’étude de cas) ou pour structurer tout un cours,</a:t>
            </a:r>
          </a:p>
          <a:p>
            <a:r>
              <a:rPr lang="fr-FR" dirty="0"/>
              <a:t>la motivation vient de la proximité avec des situations de la vie réelle,</a:t>
            </a:r>
          </a:p>
          <a:p>
            <a:r>
              <a:rPr lang="fr-FR" dirty="0"/>
              <a:t>le travail se déroule en groupe sous la supervision de l’enseignant qui accompagne dans les progrès dans une posture de tutorat. </a:t>
            </a:r>
          </a:p>
          <a:p>
            <a:endParaRPr lang="fr-FR" dirty="0"/>
          </a:p>
        </p:txBody>
      </p:sp>
      <p:pic>
        <p:nvPicPr>
          <p:cNvPr id="4" name="Audio Recording 22 févr. 2022 à 09:36:52" descr="Audio Recording 22 févr. 2022 à 09:36:52">
            <a:hlinkClick r:id="" action="ppaction://media"/>
            <a:extLst>
              <a:ext uri="{FF2B5EF4-FFF2-40B4-BE49-F238E27FC236}">
                <a16:creationId xmlns:a16="http://schemas.microsoft.com/office/drawing/2014/main" id="{3A7E1CC3-3F32-D24C-B6CF-FD9DC848E0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16581" y="457200"/>
            <a:ext cx="812800" cy="812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1772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4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418F9B-F978-734E-9309-2FB08858D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57802"/>
            <a:ext cx="8596668" cy="1320800"/>
          </a:xfrm>
        </p:spPr>
        <p:txBody>
          <a:bodyPr/>
          <a:lstStyle/>
          <a:p>
            <a:r>
              <a:rPr lang="fr-FR" dirty="0"/>
              <a:t>Déroulement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8FFA6E7-2CEC-064D-AE1B-B1564099A4D4}"/>
              </a:ext>
            </a:extLst>
          </p:cNvPr>
          <p:cNvSpPr txBox="1"/>
          <p:nvPr/>
        </p:nvSpPr>
        <p:spPr>
          <a:xfrm>
            <a:off x="6750043" y="4384764"/>
            <a:ext cx="1261884" cy="369332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/>
              <a:t>s’informer</a:t>
            </a: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AC2A4DF3-FCB3-6742-9768-4757E6684EAE}"/>
              </a:ext>
            </a:extLst>
          </p:cNvPr>
          <p:cNvSpPr/>
          <p:nvPr/>
        </p:nvSpPr>
        <p:spPr>
          <a:xfrm>
            <a:off x="2554014" y="1450480"/>
            <a:ext cx="5123523" cy="3957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3" name="Encre 22">
                <a:extLst>
                  <a:ext uri="{FF2B5EF4-FFF2-40B4-BE49-F238E27FC236}">
                    <a16:creationId xmlns:a16="http://schemas.microsoft.com/office/drawing/2014/main" id="{C837D2BD-C562-BF4B-A81F-B3B50F6AAAE3}"/>
                  </a:ext>
                </a:extLst>
              </p14:cNvPr>
              <p14:cNvContentPartPr/>
              <p14:nvPr/>
            </p14:nvContentPartPr>
            <p14:xfrm>
              <a:off x="6747890" y="1923319"/>
              <a:ext cx="280800" cy="197280"/>
            </p14:xfrm>
          </p:contentPart>
        </mc:Choice>
        <mc:Fallback xmlns="">
          <p:pic>
            <p:nvPicPr>
              <p:cNvPr id="23" name="Encre 22">
                <a:extLst>
                  <a:ext uri="{FF2B5EF4-FFF2-40B4-BE49-F238E27FC236}">
                    <a16:creationId xmlns:a16="http://schemas.microsoft.com/office/drawing/2014/main" id="{C837D2BD-C562-BF4B-A81F-B3B50F6AAAE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739250" y="1914679"/>
                <a:ext cx="29844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4" name="Encre 23">
                <a:extLst>
                  <a:ext uri="{FF2B5EF4-FFF2-40B4-BE49-F238E27FC236}">
                    <a16:creationId xmlns:a16="http://schemas.microsoft.com/office/drawing/2014/main" id="{CD784B7F-F9AE-5A40-B891-4AB2DADE8660}"/>
                  </a:ext>
                </a:extLst>
              </p14:cNvPr>
              <p14:cNvContentPartPr/>
              <p14:nvPr/>
            </p14:nvContentPartPr>
            <p14:xfrm rot="18814535">
              <a:off x="7435781" y="3687000"/>
              <a:ext cx="425001" cy="269154"/>
            </p14:xfrm>
          </p:contentPart>
        </mc:Choice>
        <mc:Fallback xmlns="">
          <p:pic>
            <p:nvPicPr>
              <p:cNvPr id="24" name="Encre 23">
                <a:extLst>
                  <a:ext uri="{FF2B5EF4-FFF2-40B4-BE49-F238E27FC236}">
                    <a16:creationId xmlns:a16="http://schemas.microsoft.com/office/drawing/2014/main" id="{CD784B7F-F9AE-5A40-B891-4AB2DADE866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 rot="18814535">
                <a:off x="7426784" y="3678352"/>
                <a:ext cx="442634" cy="2868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5" name="Encre 24">
                <a:extLst>
                  <a:ext uri="{FF2B5EF4-FFF2-40B4-BE49-F238E27FC236}">
                    <a16:creationId xmlns:a16="http://schemas.microsoft.com/office/drawing/2014/main" id="{3E225008-A58C-1844-A6E3-31B58593A915}"/>
                  </a:ext>
                </a:extLst>
              </p14:cNvPr>
              <p14:cNvContentPartPr/>
              <p14:nvPr/>
            </p14:nvContentPartPr>
            <p14:xfrm>
              <a:off x="2585210" y="3807559"/>
              <a:ext cx="236880" cy="324720"/>
            </p14:xfrm>
          </p:contentPart>
        </mc:Choice>
        <mc:Fallback xmlns="">
          <p:pic>
            <p:nvPicPr>
              <p:cNvPr id="25" name="Encre 24">
                <a:extLst>
                  <a:ext uri="{FF2B5EF4-FFF2-40B4-BE49-F238E27FC236}">
                    <a16:creationId xmlns:a16="http://schemas.microsoft.com/office/drawing/2014/main" id="{3E225008-A58C-1844-A6E3-31B58593A91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576210" y="3798919"/>
                <a:ext cx="254520" cy="342360"/>
              </a:xfrm>
              <a:prstGeom prst="rect">
                <a:avLst/>
              </a:prstGeom>
            </p:spPr>
          </p:pic>
        </mc:Fallback>
      </mc:AlternateContent>
      <p:sp>
        <p:nvSpPr>
          <p:cNvPr id="26" name="ZoneTexte 25">
            <a:extLst>
              <a:ext uri="{FF2B5EF4-FFF2-40B4-BE49-F238E27FC236}">
                <a16:creationId xmlns:a16="http://schemas.microsoft.com/office/drawing/2014/main" id="{734C3746-B0B8-AB44-9CD7-7C7A54ECC5C4}"/>
              </a:ext>
            </a:extLst>
          </p:cNvPr>
          <p:cNvSpPr txBox="1"/>
          <p:nvPr/>
        </p:nvSpPr>
        <p:spPr>
          <a:xfrm>
            <a:off x="8456596" y="6440100"/>
            <a:ext cx="21467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D’après cycle de </a:t>
            </a:r>
            <a:r>
              <a:rPr lang="fr-FR" sz="1200" dirty="0" err="1"/>
              <a:t>Kolb</a:t>
            </a:r>
            <a:r>
              <a:rPr lang="fr-FR" sz="1200" dirty="0"/>
              <a:t> (1984)</a:t>
            </a:r>
          </a:p>
        </p:txBody>
      </p:sp>
      <p:pic>
        <p:nvPicPr>
          <p:cNvPr id="29" name="Audio Recording 22 févr. 2022 à 10:11:32" descr="Audio Recording 22 févr. 2022 à 10:11:32">
            <a:hlinkClick r:id="" action="ppaction://media"/>
            <a:extLst>
              <a:ext uri="{FF2B5EF4-FFF2-40B4-BE49-F238E27FC236}">
                <a16:creationId xmlns:a16="http://schemas.microsoft.com/office/drawing/2014/main" id="{43E53AD5-136A-E04B-83F8-1755A464F7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993586" y="57802"/>
            <a:ext cx="812800" cy="812800"/>
          </a:xfrm>
          <a:prstGeom prst="rect">
            <a:avLst/>
          </a:prstGeom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id="{299BC964-B31B-EE4A-B606-CA1FAC3EF5C0}"/>
              </a:ext>
            </a:extLst>
          </p:cNvPr>
          <p:cNvSpPr txBox="1"/>
          <p:nvPr/>
        </p:nvSpPr>
        <p:spPr>
          <a:xfrm>
            <a:off x="6132157" y="4909741"/>
            <a:ext cx="1019831" cy="369332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/>
              <a:t>discuter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FC351E77-E944-4A4B-B7D7-143BEEF42CB4}"/>
              </a:ext>
            </a:extLst>
          </p:cNvPr>
          <p:cNvSpPr txBox="1"/>
          <p:nvPr/>
        </p:nvSpPr>
        <p:spPr>
          <a:xfrm>
            <a:off x="2193734" y="3092840"/>
            <a:ext cx="1019831" cy="369332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/>
              <a:t>discuter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5D666276-76BE-7346-90FF-0CC2096DEF3A}"/>
              </a:ext>
            </a:extLst>
          </p:cNvPr>
          <p:cNvSpPr txBox="1"/>
          <p:nvPr/>
        </p:nvSpPr>
        <p:spPr>
          <a:xfrm>
            <a:off x="4344725" y="5222854"/>
            <a:ext cx="1261884" cy="646331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/>
              <a:t>s’informer</a:t>
            </a:r>
          </a:p>
          <a:p>
            <a:r>
              <a:rPr lang="fr-FR" dirty="0"/>
              <a:t> plus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0C651610-4DAE-EA4C-AB1D-11EC145C8806}"/>
              </a:ext>
            </a:extLst>
          </p:cNvPr>
          <p:cNvSpPr txBox="1"/>
          <p:nvPr/>
        </p:nvSpPr>
        <p:spPr>
          <a:xfrm>
            <a:off x="3249986" y="5007719"/>
            <a:ext cx="1019831" cy="369332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/>
              <a:t>discuter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F4CAACD-220E-7A4A-8D06-14AF3EEB4645}"/>
              </a:ext>
            </a:extLst>
          </p:cNvPr>
          <p:cNvSpPr txBox="1"/>
          <p:nvPr/>
        </p:nvSpPr>
        <p:spPr>
          <a:xfrm>
            <a:off x="10121900" y="2794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4"/>
                </a:solidFill>
              </a:rPr>
              <a:t>1</a:t>
            </a:r>
          </a:p>
        </p:txBody>
      </p:sp>
      <p:pic>
        <p:nvPicPr>
          <p:cNvPr id="4" name="Audio Recording 22 févr. 2022 à 13:14:09" descr="Audio Recording 22 févr. 2022 à 13:14:09">
            <a:hlinkClick r:id="" action="ppaction://media"/>
            <a:extLst>
              <a:ext uri="{FF2B5EF4-FFF2-40B4-BE49-F238E27FC236}">
                <a16:creationId xmlns:a16="http://schemas.microsoft.com/office/drawing/2014/main" id="{1F13CAFF-4FDC-A947-A4C8-FE9DD2A9417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0438524" y="707014"/>
            <a:ext cx="812800" cy="8128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C8A5F14C-7578-484F-B38B-B7717D4696CA}"/>
              </a:ext>
            </a:extLst>
          </p:cNvPr>
          <p:cNvSpPr txBox="1"/>
          <p:nvPr/>
        </p:nvSpPr>
        <p:spPr>
          <a:xfrm>
            <a:off x="1904240" y="2231108"/>
            <a:ext cx="2385589" cy="646331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/>
              <a:t>élaborer et proposer </a:t>
            </a:r>
          </a:p>
          <a:p>
            <a:r>
              <a:rPr lang="fr-FR" dirty="0"/>
              <a:t>une réponse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B4156D3-7764-D541-8902-3B25A69477F4}"/>
              </a:ext>
            </a:extLst>
          </p:cNvPr>
          <p:cNvSpPr txBox="1"/>
          <p:nvPr/>
        </p:nvSpPr>
        <p:spPr>
          <a:xfrm>
            <a:off x="10552538" y="9271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4"/>
                </a:solidFill>
              </a:rPr>
              <a:t>2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E649062-F9D3-9941-B97F-E276EE958B8C}"/>
              </a:ext>
            </a:extLst>
          </p:cNvPr>
          <p:cNvSpPr txBox="1"/>
          <p:nvPr/>
        </p:nvSpPr>
        <p:spPr>
          <a:xfrm>
            <a:off x="2266279" y="4477666"/>
            <a:ext cx="1590500" cy="369332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/>
              <a:t>expérimenter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ABC5E16-2A89-FE46-9A5D-CB8A903B7EB5}"/>
              </a:ext>
            </a:extLst>
          </p:cNvPr>
          <p:cNvSpPr txBox="1"/>
          <p:nvPr/>
        </p:nvSpPr>
        <p:spPr>
          <a:xfrm>
            <a:off x="3801070" y="1113414"/>
            <a:ext cx="2331087" cy="369332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/>
              <a:t>problème à résoudre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2777995-DE8B-8547-B71A-3D3EFE59B989}"/>
              </a:ext>
            </a:extLst>
          </p:cNvPr>
          <p:cNvSpPr txBox="1"/>
          <p:nvPr/>
        </p:nvSpPr>
        <p:spPr>
          <a:xfrm>
            <a:off x="7050816" y="2908174"/>
            <a:ext cx="1019831" cy="369332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/>
              <a:t>discuter</a:t>
            </a:r>
          </a:p>
        </p:txBody>
      </p:sp>
      <p:pic>
        <p:nvPicPr>
          <p:cNvPr id="14" name="Audio Recording 22 févr. 2022 à 13:27:32" descr="Audio Recording 22 févr. 2022 à 13:27:32">
            <a:hlinkClick r:id="" action="ppaction://media"/>
            <a:extLst>
              <a:ext uri="{FF2B5EF4-FFF2-40B4-BE49-F238E27FC236}">
                <a16:creationId xmlns:a16="http://schemas.microsoft.com/office/drawing/2014/main" id="{48574EFA-CCA6-9D42-9A2D-1D3E9C750C7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0806386" y="1566271"/>
            <a:ext cx="812800" cy="81280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87229609-618C-A841-B59B-C0CE3ECCF457}"/>
              </a:ext>
            </a:extLst>
          </p:cNvPr>
          <p:cNvSpPr txBox="1"/>
          <p:nvPr/>
        </p:nvSpPr>
        <p:spPr>
          <a:xfrm>
            <a:off x="6601601" y="2274692"/>
            <a:ext cx="1075936" cy="369332"/>
          </a:xfrm>
          <a:prstGeom prst="rect">
            <a:avLst/>
          </a:prstGeom>
          <a:solidFill>
            <a:schemeClr val="accent1">
              <a:alpha val="99000"/>
            </a:schemeClr>
          </a:solidFill>
          <a:ln w="158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/>
              <a:t>réfléchir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A3ED375-26F5-C24A-8B81-A34F40DB6350}"/>
              </a:ext>
            </a:extLst>
          </p:cNvPr>
          <p:cNvSpPr txBox="1"/>
          <p:nvPr/>
        </p:nvSpPr>
        <p:spPr>
          <a:xfrm>
            <a:off x="10944830" y="178800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4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9760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080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99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6073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D13AE8-A711-E041-8D1A-F17A4CD4F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20" y="10495"/>
            <a:ext cx="8596668" cy="1320800"/>
          </a:xfrm>
        </p:spPr>
        <p:txBody>
          <a:bodyPr/>
          <a:lstStyle/>
          <a:p>
            <a:r>
              <a:rPr lang="fr-FR" dirty="0"/>
              <a:t>Mise en œuvre en classe : les indispensables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F785E9A-BFD5-4A4F-9DF2-09FEEFA979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458" y="788985"/>
            <a:ext cx="8596668" cy="3880773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</p:txBody>
      </p:sp>
      <p:pic>
        <p:nvPicPr>
          <p:cNvPr id="9" name="Audio Recording 22 févr. 2022 à 10:33:19" descr="Audio Recording 22 févr. 2022 à 10:33:19">
            <a:hlinkClick r:id="" action="ppaction://media"/>
            <a:extLst>
              <a:ext uri="{FF2B5EF4-FFF2-40B4-BE49-F238E27FC236}">
                <a16:creationId xmlns:a16="http://schemas.microsoft.com/office/drawing/2014/main" id="{563D53AD-5499-CC45-9054-2739FF1F9E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009351" y="264495"/>
            <a:ext cx="812800" cy="812800"/>
          </a:xfrm>
          <a:prstGeom prst="rect">
            <a:avLst/>
          </a:prstGeom>
        </p:spPr>
      </p:pic>
      <p:pic>
        <p:nvPicPr>
          <p:cNvPr id="4" name="Audio Recording 22 févr. 2022 à 10:44:28" descr="Audio Recording 22 févr. 2022 à 10:44:28">
            <a:hlinkClick r:id="" action="ppaction://media"/>
            <a:extLst>
              <a:ext uri="{FF2B5EF4-FFF2-40B4-BE49-F238E27FC236}">
                <a16:creationId xmlns:a16="http://schemas.microsoft.com/office/drawing/2014/main" id="{89824F28-5714-4149-91F8-7C14830C7F2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067158" y="5841739"/>
            <a:ext cx="812800" cy="8128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3CAB16A9-1807-C347-AA57-49F04CD3437D}"/>
              </a:ext>
            </a:extLst>
          </p:cNvPr>
          <p:cNvSpPr txBox="1"/>
          <p:nvPr/>
        </p:nvSpPr>
        <p:spPr>
          <a:xfrm>
            <a:off x="10093491" y="48622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4"/>
                </a:solidFill>
              </a:rPr>
              <a:t>1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37A8ED8-0ED2-FD4A-8000-B6AD6EF8E9C2}"/>
              </a:ext>
            </a:extLst>
          </p:cNvPr>
          <p:cNvSpPr txBox="1"/>
          <p:nvPr/>
        </p:nvSpPr>
        <p:spPr>
          <a:xfrm>
            <a:off x="10167064" y="606347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4"/>
                </a:solidFill>
              </a:rPr>
              <a:t>2</a:t>
            </a:r>
          </a:p>
        </p:txBody>
      </p:sp>
      <p:graphicFrame>
        <p:nvGraphicFramePr>
          <p:cNvPr id="12" name="Tableau 11">
            <a:extLst>
              <a:ext uri="{FF2B5EF4-FFF2-40B4-BE49-F238E27FC236}">
                <a16:creationId xmlns:a16="http://schemas.microsoft.com/office/drawing/2014/main" id="{A4365BC6-E801-994D-843E-8E1B4C7F5409}"/>
              </a:ext>
            </a:extLst>
          </p:cNvPr>
          <p:cNvGraphicFramePr>
            <a:graphicFrameLocks noGrp="1"/>
          </p:cNvGraphicFramePr>
          <p:nvPr/>
        </p:nvGraphicFramePr>
        <p:xfrm>
          <a:off x="606389" y="1331295"/>
          <a:ext cx="8990805" cy="49891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23651">
                  <a:extLst>
                    <a:ext uri="{9D8B030D-6E8A-4147-A177-3AD203B41FA5}">
                      <a16:colId xmlns:a16="http://schemas.microsoft.com/office/drawing/2014/main" val="1056498518"/>
                    </a:ext>
                  </a:extLst>
                </a:gridCol>
                <a:gridCol w="2667471">
                  <a:extLst>
                    <a:ext uri="{9D8B030D-6E8A-4147-A177-3AD203B41FA5}">
                      <a16:colId xmlns:a16="http://schemas.microsoft.com/office/drawing/2014/main" val="1755881444"/>
                    </a:ext>
                  </a:extLst>
                </a:gridCol>
                <a:gridCol w="2899683">
                  <a:extLst>
                    <a:ext uri="{9D8B030D-6E8A-4147-A177-3AD203B41FA5}">
                      <a16:colId xmlns:a16="http://schemas.microsoft.com/office/drawing/2014/main" val="936674604"/>
                    </a:ext>
                  </a:extLst>
                </a:gridCol>
              </a:tblGrid>
              <a:tr h="139731"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effectLst/>
                        </a:rPr>
                        <a:t>Mise en pratique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21" marR="4962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effectLst/>
                        </a:rPr>
                        <a:t>Objectifs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21" marR="4962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effectLst/>
                        </a:rPr>
                        <a:t>Exemples d’évaluations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21" marR="49621" marT="0" marB="0"/>
                </a:tc>
                <a:extLst>
                  <a:ext uri="{0D108BD9-81ED-4DB2-BD59-A6C34878D82A}">
                    <a16:rowId xmlns:a16="http://schemas.microsoft.com/office/drawing/2014/main" val="1920994483"/>
                  </a:ext>
                </a:extLst>
              </a:tr>
              <a:tr h="838385">
                <a:tc>
                  <a:txBody>
                    <a:bodyPr/>
                    <a:lstStyle/>
                    <a:p>
                      <a:pPr algn="l"/>
                      <a:r>
                        <a:rPr lang="fr-FR" sz="1200">
                          <a:effectLst/>
                        </a:rPr>
                        <a:t>Présentation de la commande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21" marR="49621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>
                          <a:effectLst/>
                        </a:rPr>
                        <a:t>Passer un contrat avec la classe, la commande détaille le problème à résoudre, mais aussi les livrables ainsi que le calendrier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21" marR="49621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21" marR="49621" marT="0" marB="0"/>
                </a:tc>
                <a:extLst>
                  <a:ext uri="{0D108BD9-81ED-4DB2-BD59-A6C34878D82A}">
                    <a16:rowId xmlns:a16="http://schemas.microsoft.com/office/drawing/2014/main" val="3980535045"/>
                  </a:ext>
                </a:extLst>
              </a:tr>
              <a:tr h="838385">
                <a:tc>
                  <a:txBody>
                    <a:bodyPr/>
                    <a:lstStyle/>
                    <a:p>
                      <a:pPr algn="l"/>
                      <a:r>
                        <a:rPr lang="fr-FR" sz="1200">
                          <a:effectLst/>
                        </a:rPr>
                        <a:t>Décryptage, formulation et proposition d’idées </a:t>
                      </a:r>
                    </a:p>
                    <a:p>
                      <a:pPr algn="l"/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21" marR="49621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>
                          <a:effectLst/>
                        </a:rPr>
                        <a:t>Inventaire des connaissances et compétences déjà acquises ; verbalisation, discussion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21" marR="49621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>
                          <a:effectLst/>
                        </a:rPr>
                        <a:t> </a:t>
                      </a:r>
                    </a:p>
                    <a:p>
                      <a:pPr algn="l"/>
                      <a:r>
                        <a:rPr lang="fr-FR" sz="1200">
                          <a:effectLst/>
                        </a:rPr>
                        <a:t> </a:t>
                      </a:r>
                    </a:p>
                    <a:p>
                      <a:pPr algn="l"/>
                      <a:r>
                        <a:rPr lang="fr-FR" sz="1200">
                          <a:effectLst/>
                        </a:rPr>
                        <a:t> </a:t>
                      </a:r>
                    </a:p>
                    <a:p>
                      <a:pPr algn="l"/>
                      <a:r>
                        <a:rPr lang="fr-FR" sz="1200">
                          <a:effectLst/>
                        </a:rPr>
                        <a:t>Livrable intermédiaire : traduction de la commande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21" marR="49621" marT="0" marB="0"/>
                </a:tc>
                <a:extLst>
                  <a:ext uri="{0D108BD9-81ED-4DB2-BD59-A6C34878D82A}">
                    <a16:rowId xmlns:a16="http://schemas.microsoft.com/office/drawing/2014/main" val="4121183770"/>
                  </a:ext>
                </a:extLst>
              </a:tr>
              <a:tr h="978115">
                <a:tc>
                  <a:txBody>
                    <a:bodyPr/>
                    <a:lstStyle/>
                    <a:p>
                      <a:pPr algn="l"/>
                      <a:r>
                        <a:rPr lang="fr-FR" sz="1200" dirty="0">
                          <a:effectLst/>
                        </a:rPr>
                        <a:t>Accès aux ressources documentaires initiales (« Smic documentaire »), il peut s’agir de textes, images, vidéos,  liste de sites voire leçons ...</a:t>
                      </a:r>
                    </a:p>
                    <a:p>
                      <a:pPr algn="l"/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21" marR="49621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>
                          <a:effectLst/>
                        </a:rPr>
                        <a:t>Préciser le problème à résoudre en le cadrant </a:t>
                      </a:r>
                    </a:p>
                    <a:p>
                      <a:pPr algn="l"/>
                      <a:r>
                        <a:rPr lang="fr-FR" sz="1200">
                          <a:effectLst/>
                        </a:rPr>
                        <a:t> </a:t>
                      </a:r>
                    </a:p>
                    <a:p>
                      <a:pPr algn="l"/>
                      <a:r>
                        <a:rPr lang="fr-FR" sz="1200">
                          <a:effectLst/>
                        </a:rPr>
                        <a:t> </a:t>
                      </a:r>
                    </a:p>
                    <a:p>
                      <a:pPr algn="l"/>
                      <a:r>
                        <a:rPr lang="fr-FR" sz="1200">
                          <a:effectLst/>
                        </a:rPr>
                        <a:t> </a:t>
                      </a:r>
                    </a:p>
                    <a:p>
                      <a:pPr algn="l"/>
                      <a:r>
                        <a:rPr lang="fr-FR" sz="1200">
                          <a:effectLst/>
                        </a:rPr>
                        <a:t>Définition de nouveaux besoins 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21" marR="49621" marT="0" marB="0"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1200" dirty="0">
                          <a:effectLst/>
                        </a:rPr>
                        <a:t> </a:t>
                      </a:r>
                    </a:p>
                    <a:p>
                      <a:pPr algn="l"/>
                      <a:r>
                        <a:rPr lang="fr-FR" sz="1200" dirty="0">
                          <a:effectLst/>
                        </a:rPr>
                        <a:t> </a:t>
                      </a:r>
                    </a:p>
                    <a:p>
                      <a:pPr algn="l"/>
                      <a:r>
                        <a:rPr lang="fr-FR" sz="1200" dirty="0">
                          <a:effectLst/>
                        </a:rPr>
                        <a:t> </a:t>
                      </a:r>
                    </a:p>
                    <a:p>
                      <a:pPr algn="l"/>
                      <a:r>
                        <a:rPr lang="fr-FR" sz="1200" dirty="0">
                          <a:effectLst/>
                        </a:rPr>
                        <a:t>  </a:t>
                      </a:r>
                    </a:p>
                    <a:p>
                      <a:pPr algn="l"/>
                      <a:r>
                        <a:rPr lang="fr-FR" sz="1200" dirty="0">
                          <a:effectLst/>
                        </a:rPr>
                        <a:t>Livrable intermédiaire : formulation argumentée des besoins nouveaux (nos ressources ne nous permettent pas de ...)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21" marR="49621" marT="0" marB="0"/>
                </a:tc>
                <a:extLst>
                  <a:ext uri="{0D108BD9-81ED-4DB2-BD59-A6C34878D82A}">
                    <a16:rowId xmlns:a16="http://schemas.microsoft.com/office/drawing/2014/main" val="666735379"/>
                  </a:ext>
                </a:extLst>
              </a:tr>
              <a:tr h="698654">
                <a:tc>
                  <a:txBody>
                    <a:bodyPr/>
                    <a:lstStyle/>
                    <a:p>
                      <a:pPr algn="l"/>
                      <a:r>
                        <a:rPr lang="fr-FR" sz="1200">
                          <a:effectLst/>
                        </a:rPr>
                        <a:t>Recherche de documents complémentaires (documents, cours, témoins...)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21" marR="49621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dirty="0">
                          <a:effectLst/>
                        </a:rPr>
                        <a:t> Affiner le cadrage du problème, et la réponse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21" marR="49621" marT="0" marB="0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9937740"/>
                  </a:ext>
                </a:extLst>
              </a:tr>
              <a:tr h="558923">
                <a:tc>
                  <a:txBody>
                    <a:bodyPr/>
                    <a:lstStyle/>
                    <a:p>
                      <a:pPr algn="l"/>
                      <a:r>
                        <a:rPr lang="fr-FR" sz="1200">
                          <a:effectLst/>
                        </a:rPr>
                        <a:t>Test d’une réponse à la commande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21" marR="49621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>
                          <a:effectLst/>
                        </a:rPr>
                        <a:t>Organisation des informations, répondent-elles à la commande ?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21" marR="49621" marT="0" marB="0"/>
                </a:tc>
                <a:tc>
                  <a:txBody>
                    <a:bodyPr/>
                    <a:lstStyle/>
                    <a:p>
                      <a:pPr algn="l"/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21" marR="49621" marT="0" marB="0"/>
                </a:tc>
                <a:extLst>
                  <a:ext uri="{0D108BD9-81ED-4DB2-BD59-A6C34878D82A}">
                    <a16:rowId xmlns:a16="http://schemas.microsoft.com/office/drawing/2014/main" val="3174897951"/>
                  </a:ext>
                </a:extLst>
              </a:tr>
              <a:tr h="698654">
                <a:tc>
                  <a:txBody>
                    <a:bodyPr/>
                    <a:lstStyle/>
                    <a:p>
                      <a:pPr algn="l"/>
                      <a:r>
                        <a:rPr lang="fr-FR" sz="1200">
                          <a:effectLst/>
                        </a:rPr>
                        <a:t>Exposé d’une réponse stabilisée à la commande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21" marR="49621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>
                          <a:effectLst/>
                        </a:rPr>
                        <a:t>Présentation des résultats, défense des solutions retenues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21" marR="49621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dirty="0">
                          <a:effectLst/>
                        </a:rPr>
                        <a:t>L’évaluation du livrable final peut porter aussi bien sur une trace écrite que sur la présentation et l’argumentation à l’oral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21" marR="49621" marT="0" marB="0"/>
                </a:tc>
                <a:extLst>
                  <a:ext uri="{0D108BD9-81ED-4DB2-BD59-A6C34878D82A}">
                    <a16:rowId xmlns:a16="http://schemas.microsoft.com/office/drawing/2014/main" val="42780827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670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147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49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5261D0-26F4-BF42-A277-0606FE745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734" y="259310"/>
            <a:ext cx="8596668" cy="1320800"/>
          </a:xfrm>
        </p:spPr>
        <p:txBody>
          <a:bodyPr/>
          <a:lstStyle/>
          <a:p>
            <a:r>
              <a:rPr lang="fr-FR" dirty="0"/>
              <a:t>Le rôle de l’enseignant</a:t>
            </a:r>
            <a:br>
              <a:rPr lang="fr-FR" dirty="0"/>
            </a:br>
            <a:r>
              <a:rPr lang="fr-FR" dirty="0"/>
              <a:t>1-avant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9B6F83D-674B-594D-A575-1B0F41EC5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221" y="1671166"/>
            <a:ext cx="8596668" cy="388077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concevoir</a:t>
            </a:r>
            <a:r>
              <a:rPr lang="fr-FR" dirty="0"/>
              <a:t> ce projet d’enseignement dans la programmation de l’année et de la formation</a:t>
            </a:r>
          </a:p>
          <a:p>
            <a:r>
              <a:rPr lang="fr-FR" dirty="0"/>
              <a:t>concevoir la commande = la formuler et détailler les livrables</a:t>
            </a:r>
          </a:p>
          <a:p>
            <a:r>
              <a:rPr lang="fr-FR" dirty="0">
                <a:solidFill>
                  <a:schemeClr val="accent1"/>
                </a:solidFill>
              </a:rPr>
              <a:t>prévoir </a:t>
            </a:r>
            <a:r>
              <a:rPr lang="fr-FR" dirty="0">
                <a:solidFill>
                  <a:schemeClr val="tx1"/>
                </a:solidFill>
              </a:rPr>
              <a:t>l</a:t>
            </a:r>
            <a:r>
              <a:rPr lang="fr-FR" dirty="0"/>
              <a:t>es besoins des élèves : inventorier les savoirs et savoir-faire à utiliser/acquérir</a:t>
            </a:r>
          </a:p>
          <a:p>
            <a:r>
              <a:rPr lang="fr-FR" dirty="0">
                <a:solidFill>
                  <a:schemeClr val="accent1"/>
                </a:solidFill>
              </a:rPr>
              <a:t>préparer</a:t>
            </a:r>
            <a:r>
              <a:rPr lang="fr-FR" dirty="0"/>
              <a:t> la documentation à leur fournir, envisager celle qu’ils trouveront par eux-mêmes</a:t>
            </a:r>
          </a:p>
          <a:p>
            <a:r>
              <a:rPr lang="fr-FR" dirty="0"/>
              <a:t>constituer les groupes </a:t>
            </a:r>
          </a:p>
          <a:p>
            <a:r>
              <a:rPr lang="fr-FR" dirty="0"/>
              <a:t>fixer les règles</a:t>
            </a:r>
          </a:p>
          <a:p>
            <a:pPr marL="0" indent="0">
              <a:buNone/>
            </a:pPr>
            <a:r>
              <a:rPr lang="fr-FR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3774311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D01068-97EB-124F-9474-0E857CFFC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rôle de l’enseignant</a:t>
            </a:r>
            <a:br>
              <a:rPr lang="fr-FR" dirty="0"/>
            </a:br>
            <a:r>
              <a:rPr lang="fr-FR" dirty="0"/>
              <a:t>2- pendant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3790B5B-9124-7F49-8390-739D6E0D80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1- </a:t>
            </a:r>
            <a:r>
              <a:rPr lang="fr-FR" dirty="0">
                <a:solidFill>
                  <a:schemeClr val="accent1"/>
                </a:solidFill>
              </a:rPr>
              <a:t>Guider les élèves </a:t>
            </a:r>
            <a:r>
              <a:rPr lang="fr-FR" dirty="0"/>
              <a:t>en les laissant explorer :</a:t>
            </a:r>
          </a:p>
          <a:p>
            <a:r>
              <a:rPr lang="fr-FR" dirty="0"/>
              <a:t>Rappeler les consignes</a:t>
            </a:r>
          </a:p>
          <a:p>
            <a:r>
              <a:rPr lang="fr-FR" dirty="0"/>
              <a:t>Observer les élèves au travail, répondre aux sollicitations, proposer son aide </a:t>
            </a:r>
          </a:p>
          <a:p>
            <a:r>
              <a:rPr lang="fr-FR" dirty="0"/>
              <a:t>2- </a:t>
            </a:r>
            <a:r>
              <a:rPr lang="fr-FR" dirty="0">
                <a:solidFill>
                  <a:schemeClr val="accent1"/>
                </a:solidFill>
              </a:rPr>
              <a:t>Réguler l’activité </a:t>
            </a:r>
            <a:r>
              <a:rPr lang="fr-FR" dirty="0"/>
              <a:t>dans les groupes (être attentif au respect des rythmes de travail, gérer les passagers clandestins et les conflits. Ceci peut se faire avec l’aide </a:t>
            </a:r>
            <a:r>
              <a:rPr lang="fr-FR"/>
              <a:t>des membres des groupes) </a:t>
            </a:r>
            <a:endParaRPr lang="fr-FR" dirty="0"/>
          </a:p>
          <a:p>
            <a:r>
              <a:rPr lang="fr-FR" dirty="0"/>
              <a:t>3- </a:t>
            </a:r>
            <a:r>
              <a:rPr lang="fr-FR" dirty="0">
                <a:solidFill>
                  <a:schemeClr val="accent1"/>
                </a:solidFill>
              </a:rPr>
              <a:t>Evaluer</a:t>
            </a:r>
            <a:r>
              <a:rPr lang="fr-FR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57345308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{DE123544-D0AC-DF4E-B78E-820775CB8097}tf10001060</Template>
  <TotalTime>1</TotalTime>
  <Words>554</Words>
  <Application>Microsoft Macintosh PowerPoint</Application>
  <PresentationFormat>Grand écran</PresentationFormat>
  <Paragraphs>78</Paragraphs>
  <Slides>6</Slides>
  <Notes>3</Notes>
  <HiddenSlides>0</HiddenSlides>
  <MMClips>6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Arial</vt:lpstr>
      <vt:lpstr>Calibri</vt:lpstr>
      <vt:lpstr>Trebuchet MS</vt:lpstr>
      <vt:lpstr>Wingdings 3</vt:lpstr>
      <vt:lpstr>Facette</vt:lpstr>
      <vt:lpstr>Favoriser les apprentissages  en Histoire-Géographie :  1- apprentissage par problème et par projet </vt:lpstr>
      <vt:lpstr>Apprentissage par problème et par projet (APP) </vt:lpstr>
      <vt:lpstr>Déroulement</vt:lpstr>
      <vt:lpstr>Mise en œuvre en classe : les indispensables</vt:lpstr>
      <vt:lpstr>Le rôle de l’enseignant 1-avant</vt:lpstr>
      <vt:lpstr>Le rôle de l’enseignant 2- pendant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Favoriser les apprentissages  en Histoire-Géographie :  1- apprentissage par problème et par projet </dc:title>
  <dc:creator>Microsoft Office User</dc:creator>
  <cp:lastModifiedBy>Microsoft Office User</cp:lastModifiedBy>
  <cp:revision>1</cp:revision>
  <dcterms:created xsi:type="dcterms:W3CDTF">2022-02-23T09:17:48Z</dcterms:created>
  <dcterms:modified xsi:type="dcterms:W3CDTF">2022-02-23T09:19:48Z</dcterms:modified>
</cp:coreProperties>
</file>